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4" r:id="rId4"/>
    <p:sldId id="271" r:id="rId5"/>
    <p:sldId id="272" r:id="rId6"/>
    <p:sldId id="27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6866"/>
    <a:srgbClr val="E9E9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69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9CADC-3483-4C9A-B386-05130D2F18F0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88B8-72A7-45DF-BAF3-A486B0A5B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326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9CADC-3483-4C9A-B386-05130D2F18F0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88B8-72A7-45DF-BAF3-A486B0A5B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47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9CADC-3483-4C9A-B386-05130D2F18F0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88B8-72A7-45DF-BAF3-A486B0A5B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8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9CADC-3483-4C9A-B386-05130D2F18F0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88B8-72A7-45DF-BAF3-A486B0A5B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731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9CADC-3483-4C9A-B386-05130D2F18F0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88B8-72A7-45DF-BAF3-A486B0A5B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601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9CADC-3483-4C9A-B386-05130D2F18F0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88B8-72A7-45DF-BAF3-A486B0A5B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304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9CADC-3483-4C9A-B386-05130D2F18F0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88B8-72A7-45DF-BAF3-A486B0A5B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44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9CADC-3483-4C9A-B386-05130D2F18F0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88B8-72A7-45DF-BAF3-A486B0A5B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980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9CADC-3483-4C9A-B386-05130D2F18F0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88B8-72A7-45DF-BAF3-A486B0A5B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629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9CADC-3483-4C9A-B386-05130D2F18F0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88B8-72A7-45DF-BAF3-A486B0A5B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461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9CADC-3483-4C9A-B386-05130D2F18F0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88B8-72A7-45DF-BAF3-A486B0A5B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680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9CADC-3483-4C9A-B386-05130D2F18F0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188B8-72A7-45DF-BAF3-A486B0A5B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153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51022" y="2798514"/>
            <a:ext cx="4086578" cy="49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0933" y="1230489"/>
            <a:ext cx="1004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651022" y="191911"/>
            <a:ext cx="3578578" cy="49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894667" y="191911"/>
            <a:ext cx="4639733" cy="71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Year 1 </a:t>
            </a:r>
          </a:p>
        </p:txBody>
      </p:sp>
      <p:sp>
        <p:nvSpPr>
          <p:cNvPr id="8" name="Rectangle 7"/>
          <p:cNvSpPr/>
          <p:nvPr/>
        </p:nvSpPr>
        <p:spPr>
          <a:xfrm>
            <a:off x="270933" y="191911"/>
            <a:ext cx="2630311" cy="411030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Whole Class Reading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Bad-tempered Ladybird (Eric Carle)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Cops and Robbers (</a:t>
            </a:r>
            <a:r>
              <a:rPr lang="en-GB" dirty="0" err="1">
                <a:solidFill>
                  <a:schemeClr val="tx1"/>
                </a:solidFill>
              </a:rPr>
              <a:t>Allberg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Dogger (Shirley Hughes)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How to Wash a Woolly Mammoth (Michelle Robinson)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Dark (Lemony Snicket)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Not Now Bernard (David McKee)</a:t>
            </a:r>
          </a:p>
        </p:txBody>
      </p:sp>
      <p:sp>
        <p:nvSpPr>
          <p:cNvPr id="9" name="Rectangle 8"/>
          <p:cNvSpPr/>
          <p:nvPr/>
        </p:nvSpPr>
        <p:spPr>
          <a:xfrm>
            <a:off x="284069" y="4640366"/>
            <a:ext cx="2630311" cy="2052724"/>
          </a:xfrm>
          <a:prstGeom prst="rect">
            <a:avLst/>
          </a:prstGeom>
          <a:solidFill>
            <a:srgbClr val="E9E9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Essential Reading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Tiger who came to tea (Judith Kerr)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We’re Going on a Bear Hunt (Michael Rosen)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Cinnamon (Neil </a:t>
            </a:r>
            <a:r>
              <a:rPr lang="en-GB" dirty="0" err="1">
                <a:solidFill>
                  <a:schemeClr val="tx1"/>
                </a:solidFill>
              </a:rPr>
              <a:t>Gaiman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33757" y="1064188"/>
            <a:ext cx="6323888" cy="411733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3033757" y="5297165"/>
            <a:ext cx="6323888" cy="136892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 dirty="0">
              <a:solidFill>
                <a:schemeClr val="tx1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Home Readers</a:t>
            </a:r>
            <a:endParaRPr lang="en-GB" sz="2000" dirty="0"/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Children take home two books; one that is fully decodable matching their phonics level and one at appropriate book band – Blue and Green.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477020" y="685821"/>
            <a:ext cx="2477910" cy="214234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Traditional Tales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The Three Little Pigs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Chicken </a:t>
            </a:r>
            <a:r>
              <a:rPr lang="en-GB" dirty="0" err="1">
                <a:solidFill>
                  <a:schemeClr val="tx1"/>
                </a:solidFill>
              </a:rPr>
              <a:t>Licken</a:t>
            </a:r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Goldilocks and the Three Bears.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90158" y="3046869"/>
            <a:ext cx="2477908" cy="3268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Other Recommended Reads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Gruffalo (Julia Donaldson)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I want my Hat Back (Jon Klassen)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Check out the class library.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7BEDC40-5AD7-0D13-553D-FD36D064A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876620"/>
              </p:ext>
            </p:extLst>
          </p:nvPr>
        </p:nvGraphicFramePr>
        <p:xfrm>
          <a:off x="3143955" y="1904457"/>
          <a:ext cx="6141156" cy="256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3526">
                  <a:extLst>
                    <a:ext uri="{9D8B030D-6E8A-4147-A177-3AD203B41FA5}">
                      <a16:colId xmlns:a16="http://schemas.microsoft.com/office/drawing/2014/main" val="21568244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3201774262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4099719622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250791717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3695228849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12721761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Autumn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Autumn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Spring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Spring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Summer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Summer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6384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 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Labels, lists and captions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fontAlgn="t"/>
                      <a:br>
                        <a:rPr lang="en-GB" sz="1100" i="0" dirty="0">
                          <a:effectLst/>
                          <a:latin typeface="+mn-lt"/>
                        </a:rPr>
                      </a:b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Three Little Pigs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fontAlgn="t"/>
                      <a:br>
                        <a:rPr lang="en-GB" sz="1100" i="0" dirty="0">
                          <a:effectLst/>
                          <a:latin typeface="+mn-lt"/>
                        </a:rPr>
                      </a:b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 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Room on a Broom by Julia Donaldson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 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Goldilocks and the Three Bears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 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Handa’s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Surprise - Eileen Browne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 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Very Hungry Caterpillar – Eric Carle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3226347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We’re Going on a Bear Hunt by Michael Rosen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fontAlgn="t"/>
                      <a:br>
                        <a:rPr lang="en-GB" sz="1100" i="0" dirty="0">
                          <a:effectLst/>
                          <a:latin typeface="+mn-lt"/>
                        </a:rPr>
                      </a:b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Magic Box by Kit Wright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Rumble in the Jungle by Giles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Andreae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How to Look After Your Hamster – Colin Hawkins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 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 first book of nature- Nicola Davies and Mark Hearld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Families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by Michael Rosen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42127934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0A8DBB6-1C68-56B5-9BC6-836DF0C3B2A7}"/>
              </a:ext>
            </a:extLst>
          </p:cNvPr>
          <p:cNvSpPr txBox="1"/>
          <p:nvPr/>
        </p:nvSpPr>
        <p:spPr>
          <a:xfrm>
            <a:off x="3894667" y="1179833"/>
            <a:ext cx="4454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English Curriculum: Anchor Texts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8708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51022" y="2798514"/>
            <a:ext cx="4086578" cy="49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0933" y="1230489"/>
            <a:ext cx="1004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651022" y="191911"/>
            <a:ext cx="3578578" cy="49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894667" y="191911"/>
            <a:ext cx="4639733" cy="71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Year 2 </a:t>
            </a:r>
          </a:p>
        </p:txBody>
      </p:sp>
      <p:sp>
        <p:nvSpPr>
          <p:cNvPr id="8" name="Rectangle 7"/>
          <p:cNvSpPr/>
          <p:nvPr/>
        </p:nvSpPr>
        <p:spPr>
          <a:xfrm>
            <a:off x="270933" y="191911"/>
            <a:ext cx="2630311" cy="411030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Whole Class Reading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Highway Rat (Julia Donaldson)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Six Dinner Sid (Inga Moore)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Gorilla (Anthony Browne)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How to Live Forever (Colin Thompson)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Owl who was Afraid of The Dark (Jill Murphy)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Truth Pixie (Matt Haig)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I was a Rat (Philip Pullman)</a:t>
            </a:r>
          </a:p>
        </p:txBody>
      </p:sp>
      <p:sp>
        <p:nvSpPr>
          <p:cNvPr id="9" name="Rectangle 8"/>
          <p:cNvSpPr/>
          <p:nvPr/>
        </p:nvSpPr>
        <p:spPr>
          <a:xfrm>
            <a:off x="284069" y="4640366"/>
            <a:ext cx="2630311" cy="2052724"/>
          </a:xfrm>
          <a:prstGeom prst="rect">
            <a:avLst/>
          </a:prstGeom>
          <a:solidFill>
            <a:srgbClr val="E9E9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Essential Reading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Fungus the Bogeyman (Raymond Briggs)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Mrs Wobble the Waitress (</a:t>
            </a:r>
            <a:r>
              <a:rPr lang="en-GB" dirty="0" err="1">
                <a:solidFill>
                  <a:schemeClr val="tx1"/>
                </a:solidFill>
              </a:rPr>
              <a:t>Ahlberg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33757" y="1064188"/>
            <a:ext cx="6323888" cy="411733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3033757" y="5297165"/>
            <a:ext cx="6323888" cy="136892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 dirty="0">
              <a:solidFill>
                <a:schemeClr val="tx1"/>
              </a:solidFill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Home Readers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Children take home two books appropriate book band – Orange, Turquoise and Purple.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477020" y="685821"/>
            <a:ext cx="2477910" cy="214234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Traditional Tales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The Enormous Turnip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Chicken </a:t>
            </a:r>
            <a:r>
              <a:rPr lang="en-GB" dirty="0" err="1">
                <a:solidFill>
                  <a:schemeClr val="tx1"/>
                </a:solidFill>
              </a:rPr>
              <a:t>Licken</a:t>
            </a:r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Goldilocks and the Three Bears.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90158" y="3046869"/>
            <a:ext cx="2477908" cy="3268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Other Recommended Reads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Inside the Villains (Clotilde Perrin)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Enchanted Wood (Enid Blyton)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Check out the class library.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7BEDC40-5AD7-0D13-553D-FD36D064A249}"/>
              </a:ext>
            </a:extLst>
          </p:cNvPr>
          <p:cNvGraphicFramePr>
            <a:graphicFrameLocks noGrp="1"/>
          </p:cNvGraphicFramePr>
          <p:nvPr/>
        </p:nvGraphicFramePr>
        <p:xfrm>
          <a:off x="3143955" y="1904457"/>
          <a:ext cx="6141156" cy="2900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3526">
                  <a:extLst>
                    <a:ext uri="{9D8B030D-6E8A-4147-A177-3AD203B41FA5}">
                      <a16:colId xmlns:a16="http://schemas.microsoft.com/office/drawing/2014/main" val="21568244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3201774262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4099719622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250791717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3695228849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12721761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Autumn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Autumn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Spring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Spring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Summer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Summer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6384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Gorilla – Anthony Browne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Instructions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 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 Squash and a squeeze by Julia Donaldson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fontAlgn="t"/>
                      <a:br>
                        <a:rPr lang="en-GB" sz="1100" i="0" dirty="0">
                          <a:effectLst/>
                          <a:latin typeface="+mn-lt"/>
                        </a:rPr>
                      </a:br>
                      <a:br>
                        <a:rPr lang="en-GB" sz="1100" i="0" dirty="0">
                          <a:effectLst/>
                          <a:latin typeface="+mn-lt"/>
                        </a:rPr>
                      </a:b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Jack and the Beanstalk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 Wonder Why My Tummy Rumbles – Bridget Avison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 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Wonderful Earth – Nick Butterworth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3226347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Wriggle an d Roar- Poems 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– Julia Donaldson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fontAlgn="t"/>
                      <a:br>
                        <a:rPr lang="en-GB" sz="1100" i="0" dirty="0">
                          <a:effectLst/>
                          <a:latin typeface="+mn-lt"/>
                        </a:rPr>
                      </a:b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Ugly Duckling.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Poetry Store – Paul Cookson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Stories by Julia Donaldson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Mrs Wobble the Waitress by Allan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Ahlberg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fontAlgn="ctr"/>
                      <a:br>
                        <a:rPr lang="en-GB" sz="1100" i="0" dirty="0">
                          <a:effectLst/>
                          <a:latin typeface="+mn-lt"/>
                        </a:rPr>
                      </a:b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Don’t Put Mustard in the Custard – Michael Rosen</a:t>
                      </a:r>
                      <a:endParaRPr lang="en-GB" sz="1100" i="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42127934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0A8DBB6-1C68-56B5-9BC6-836DF0C3B2A7}"/>
              </a:ext>
            </a:extLst>
          </p:cNvPr>
          <p:cNvSpPr txBox="1"/>
          <p:nvPr/>
        </p:nvSpPr>
        <p:spPr>
          <a:xfrm>
            <a:off x="3894667" y="1179833"/>
            <a:ext cx="4454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English Curriculum: Anchor Texts</a:t>
            </a:r>
          </a:p>
        </p:txBody>
      </p:sp>
    </p:spTree>
    <p:extLst>
      <p:ext uri="{BB962C8B-B14F-4D97-AF65-F5344CB8AC3E}">
        <p14:creationId xmlns:p14="http://schemas.microsoft.com/office/powerpoint/2010/main" val="3232196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51022" y="2798514"/>
            <a:ext cx="4086578" cy="49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0933" y="1230489"/>
            <a:ext cx="1004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651022" y="191911"/>
            <a:ext cx="3578578" cy="49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894667" y="191911"/>
            <a:ext cx="4639733" cy="71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Year 3 </a:t>
            </a:r>
          </a:p>
        </p:txBody>
      </p:sp>
      <p:sp>
        <p:nvSpPr>
          <p:cNvPr id="8" name="Rectangle 7"/>
          <p:cNvSpPr/>
          <p:nvPr/>
        </p:nvSpPr>
        <p:spPr>
          <a:xfrm>
            <a:off x="270933" y="191911"/>
            <a:ext cx="2630311" cy="334099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Whole Class Reading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Cat Tales (Linda </a:t>
            </a:r>
            <a:r>
              <a:rPr lang="en-GB" dirty="0" err="1">
                <a:solidFill>
                  <a:schemeClr val="tx1"/>
                </a:solidFill>
              </a:rPr>
              <a:t>Newbry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  <a:p>
            <a:r>
              <a:rPr lang="en-GB" dirty="0">
                <a:solidFill>
                  <a:schemeClr val="tx1"/>
                </a:solidFill>
              </a:rPr>
              <a:t>Egypt Magnified (David Long)</a:t>
            </a:r>
          </a:p>
          <a:p>
            <a:r>
              <a:rPr lang="en-GB" dirty="0">
                <a:solidFill>
                  <a:schemeClr val="tx1"/>
                </a:solidFill>
              </a:rPr>
              <a:t>Fantastic Mr Fox (Roald Dahl)</a:t>
            </a:r>
          </a:p>
          <a:p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dirty="0" err="1">
                <a:solidFill>
                  <a:schemeClr val="tx1"/>
                </a:solidFill>
              </a:rPr>
              <a:t>Hodgeheg</a:t>
            </a:r>
            <a:r>
              <a:rPr lang="en-GB" dirty="0">
                <a:solidFill>
                  <a:schemeClr val="tx1"/>
                </a:solidFill>
              </a:rPr>
              <a:t> (Dick King-Smith)</a:t>
            </a:r>
          </a:p>
          <a:p>
            <a:r>
              <a:rPr lang="en-GB" dirty="0">
                <a:solidFill>
                  <a:schemeClr val="tx1"/>
                </a:solidFill>
              </a:rPr>
              <a:t>The Sheep Pig (Dick King-Smith)</a:t>
            </a:r>
          </a:p>
        </p:txBody>
      </p:sp>
      <p:sp>
        <p:nvSpPr>
          <p:cNvPr id="9" name="Rectangle 8"/>
          <p:cNvSpPr/>
          <p:nvPr/>
        </p:nvSpPr>
        <p:spPr>
          <a:xfrm>
            <a:off x="270933" y="3792588"/>
            <a:ext cx="2630311" cy="2554362"/>
          </a:xfrm>
          <a:prstGeom prst="rect">
            <a:avLst/>
          </a:prstGeom>
          <a:solidFill>
            <a:srgbClr val="E9E9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Essential Reading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Fantastic Mr Fox (Roald Dahl)</a:t>
            </a:r>
          </a:p>
          <a:p>
            <a:r>
              <a:rPr lang="en-GB" dirty="0">
                <a:solidFill>
                  <a:schemeClr val="tx1"/>
                </a:solidFill>
              </a:rPr>
              <a:t>Nothing to see Here (Steven Butler)</a:t>
            </a:r>
          </a:p>
          <a:p>
            <a:r>
              <a:rPr lang="en-GB" dirty="0" err="1">
                <a:solidFill>
                  <a:schemeClr val="tx1"/>
                </a:solidFill>
              </a:rPr>
              <a:t>Mufaro’s</a:t>
            </a:r>
            <a:r>
              <a:rPr lang="en-GB" dirty="0">
                <a:solidFill>
                  <a:schemeClr val="tx1"/>
                </a:solidFill>
              </a:rPr>
              <a:t> Beautiful Daughters: An African Tale (John Steptoe)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33757" y="1064188"/>
            <a:ext cx="6323888" cy="411733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3747910" y="5415909"/>
            <a:ext cx="5294489" cy="1015999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</a:rPr>
              <a:t>Home Readers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White Book Band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477020" y="685821"/>
            <a:ext cx="2477910" cy="214234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Traditional Tales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Little Red Riding Hood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Cinderella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Jack and the Beanstalk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77022" y="3078052"/>
            <a:ext cx="2477908" cy="3268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Other Recommended Reads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Flat Stanley Collection (Jeff Brown)</a:t>
            </a:r>
          </a:p>
          <a:p>
            <a:pPr algn="ctr"/>
            <a:r>
              <a:rPr lang="en-GB" dirty="0" err="1">
                <a:solidFill>
                  <a:schemeClr val="tx1"/>
                </a:solidFill>
              </a:rPr>
              <a:t>StoryWorlds</a:t>
            </a:r>
            <a:r>
              <a:rPr lang="en-GB" dirty="0">
                <a:solidFill>
                  <a:schemeClr val="tx1"/>
                </a:solidFill>
              </a:rPr>
              <a:t>: A Moment in Time (Thomas </a:t>
            </a:r>
            <a:r>
              <a:rPr lang="en-GB" dirty="0" err="1">
                <a:solidFill>
                  <a:schemeClr val="tx1"/>
                </a:solidFill>
              </a:rPr>
              <a:t>Hegbrook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Check out the class library.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7BEDC40-5AD7-0D13-553D-FD36D064A249}"/>
              </a:ext>
            </a:extLst>
          </p:cNvPr>
          <p:cNvGraphicFramePr>
            <a:graphicFrameLocks noGrp="1"/>
          </p:cNvGraphicFramePr>
          <p:nvPr/>
        </p:nvGraphicFramePr>
        <p:xfrm>
          <a:off x="3143955" y="1904457"/>
          <a:ext cx="6141156" cy="239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3526">
                  <a:extLst>
                    <a:ext uri="{9D8B030D-6E8A-4147-A177-3AD203B41FA5}">
                      <a16:colId xmlns:a16="http://schemas.microsoft.com/office/drawing/2014/main" val="21568244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3201774262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4099719622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250791717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3695228849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12721761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Autumn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Autumn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Spring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Spring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Summer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Summer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6384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/>
                      <a:r>
                        <a:rPr lang="en-GB" sz="11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Fiction:</a:t>
                      </a:r>
                      <a:endParaRPr lang="en-GB" sz="1100" b="0" dirty="0">
                        <a:effectLst/>
                        <a:latin typeface="+mn-lt"/>
                      </a:endParaRPr>
                    </a:p>
                    <a:p>
                      <a:pPr algn="ctr" rtl="0"/>
                      <a:r>
                        <a:rPr lang="en-GB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Voices in the Park - Anthony Browne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Hedgehogs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(British Wildlife) – Sally Morgan</a:t>
                      </a:r>
                      <a:endParaRPr lang="en-GB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 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Gruffalo - Julia Donaldson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Little Red Riding Hood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Tunnel – Anthony Browne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1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Biography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en-GB" sz="1100" dirty="0">
                          <a:effectLst/>
                          <a:latin typeface="+mn-lt"/>
                        </a:rPr>
                      </a:b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3226347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Poems to Perform - Julia Donaldson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Greek Myths for young children – Heather Amery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What Shape is a Poem? – Paul Cookson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fontAlgn="t"/>
                      <a:br>
                        <a:rPr lang="en-GB" sz="1100" dirty="0">
                          <a:effectLst/>
                          <a:latin typeface="+mn-lt"/>
                        </a:rPr>
                      </a:b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Julian, Secret Agent – Ann Cameron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Bananas in My Ears - Michael Rosen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BFG: A Set of Plays – adapted from Roald Dahl - David Wood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42127934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0A8DBB6-1C68-56B5-9BC6-836DF0C3B2A7}"/>
              </a:ext>
            </a:extLst>
          </p:cNvPr>
          <p:cNvSpPr txBox="1"/>
          <p:nvPr/>
        </p:nvSpPr>
        <p:spPr>
          <a:xfrm>
            <a:off x="3894667" y="1179833"/>
            <a:ext cx="4454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English Curriculum: Anchor Texts</a:t>
            </a:r>
          </a:p>
        </p:txBody>
      </p:sp>
    </p:spTree>
    <p:extLst>
      <p:ext uri="{BB962C8B-B14F-4D97-AF65-F5344CB8AC3E}">
        <p14:creationId xmlns:p14="http://schemas.microsoft.com/office/powerpoint/2010/main" val="3693994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51022" y="2798514"/>
            <a:ext cx="4086578" cy="49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0933" y="1230489"/>
            <a:ext cx="1004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651022" y="191911"/>
            <a:ext cx="3578578" cy="49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894667" y="191911"/>
            <a:ext cx="4639733" cy="71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Year 4</a:t>
            </a:r>
          </a:p>
        </p:txBody>
      </p:sp>
      <p:sp>
        <p:nvSpPr>
          <p:cNvPr id="8" name="Rectangle 7"/>
          <p:cNvSpPr/>
          <p:nvPr/>
        </p:nvSpPr>
        <p:spPr>
          <a:xfrm>
            <a:off x="204044" y="152913"/>
            <a:ext cx="2630311" cy="43939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Whole Class Reading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The Iron Man (Ted Hughes)</a:t>
            </a:r>
          </a:p>
          <a:p>
            <a:r>
              <a:rPr lang="en-GB" dirty="0">
                <a:solidFill>
                  <a:schemeClr val="tx1"/>
                </a:solidFill>
              </a:rPr>
              <a:t>Bill’s New Frock (Anne Fine)</a:t>
            </a:r>
          </a:p>
          <a:p>
            <a:r>
              <a:rPr lang="en-GB" dirty="0">
                <a:solidFill>
                  <a:schemeClr val="tx1"/>
                </a:solidFill>
              </a:rPr>
              <a:t>The Lion, The Witch and the Wardrobe (C. S. Lewis)</a:t>
            </a:r>
          </a:p>
          <a:p>
            <a:r>
              <a:rPr lang="en-GB" dirty="0">
                <a:solidFill>
                  <a:schemeClr val="tx1"/>
                </a:solidFill>
              </a:rPr>
              <a:t>The Firework-Maker’s Daughter (Philip Pullman)</a:t>
            </a:r>
          </a:p>
          <a:p>
            <a:r>
              <a:rPr lang="en-GB" dirty="0">
                <a:solidFill>
                  <a:schemeClr val="tx1"/>
                </a:solidFill>
              </a:rPr>
              <a:t>The Colours of History (Clive Gifford)</a:t>
            </a:r>
          </a:p>
          <a:p>
            <a:r>
              <a:rPr lang="en-GB" dirty="0">
                <a:solidFill>
                  <a:schemeClr val="tx1"/>
                </a:solidFill>
              </a:rPr>
              <a:t>Charlotte’s Web (E B White)</a:t>
            </a:r>
          </a:p>
        </p:txBody>
      </p:sp>
      <p:sp>
        <p:nvSpPr>
          <p:cNvPr id="9" name="Rectangle 8"/>
          <p:cNvSpPr/>
          <p:nvPr/>
        </p:nvSpPr>
        <p:spPr>
          <a:xfrm>
            <a:off x="217389" y="4643148"/>
            <a:ext cx="2630311" cy="2145949"/>
          </a:xfrm>
          <a:prstGeom prst="rect">
            <a:avLst/>
          </a:prstGeom>
          <a:solidFill>
            <a:srgbClr val="E9E9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Essential Reading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The Suitcase Kid (J Wilson)</a:t>
            </a:r>
          </a:p>
          <a:p>
            <a:r>
              <a:rPr lang="en-GB" dirty="0">
                <a:solidFill>
                  <a:schemeClr val="tx1"/>
                </a:solidFill>
              </a:rPr>
              <a:t>Billionaire Boy (David Walliams)</a:t>
            </a:r>
          </a:p>
          <a:p>
            <a:r>
              <a:rPr lang="en-GB" dirty="0">
                <a:solidFill>
                  <a:schemeClr val="tx1"/>
                </a:solidFill>
              </a:rPr>
              <a:t>The Firework Makers Daughter (Philip Pullman)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33757" y="1064188"/>
            <a:ext cx="6323888" cy="411733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3747910" y="5415909"/>
            <a:ext cx="5294489" cy="1015999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Home Readers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Brown Book Band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477020" y="685821"/>
            <a:ext cx="2477910" cy="214234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Traditional Tales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Hansel and Gretel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The Gingerbread Man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77022" y="3078052"/>
            <a:ext cx="2477908" cy="3268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Other Recommended Reads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last Castaways (Harry Horse)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How to Train Your Dragon (Cressida Cowell)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Check out the class library.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7BEDC40-5AD7-0D13-553D-FD36D064A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535861"/>
              </p:ext>
            </p:extLst>
          </p:nvPr>
        </p:nvGraphicFramePr>
        <p:xfrm>
          <a:off x="3143955" y="1904457"/>
          <a:ext cx="6141156" cy="239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3526">
                  <a:extLst>
                    <a:ext uri="{9D8B030D-6E8A-4147-A177-3AD203B41FA5}">
                      <a16:colId xmlns:a16="http://schemas.microsoft.com/office/drawing/2014/main" val="21568244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3201774262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4099719622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250791717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3695228849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12721761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Autumn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Autumn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Spring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Spring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Summer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Summer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6384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Street Child by Belie Doherty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Mr Stink by David Walliams.</a:t>
                      </a:r>
                      <a:br>
                        <a:rPr lang="en-GB" sz="1100" dirty="0">
                          <a:effectLst/>
                          <a:latin typeface="+mn-lt"/>
                        </a:rPr>
                      </a:b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 Night in the Dinosaur Graveyard by A J Wood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Mufaro’s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Beautiful Daughters – John Steptoe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Hansel and Gretel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fontAlgn="t"/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Formal Persuasion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en-GB" sz="1100" dirty="0">
                          <a:effectLst/>
                          <a:latin typeface="+mn-lt"/>
                        </a:rPr>
                      </a:b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3226347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</a:t>
                      </a:r>
                      <a:endParaRPr lang="fr-FR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Magazines</a:t>
                      </a:r>
                      <a:endParaRPr lang="fr-FR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60" b="1" dirty="0">
                          <a:effectLst/>
                          <a:latin typeface="+mn-lt"/>
                        </a:rPr>
                        <a:t>Advertisements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Explanation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Teacher Pleaser Machine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 Dazzling Display of Dogs – Betsy Franco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Exploring Form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Works KS2 – Pie Corbett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Bombs and Blackberries – A World War Two Play – Julia Donaldson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42127934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0A8DBB6-1C68-56B5-9BC6-836DF0C3B2A7}"/>
              </a:ext>
            </a:extLst>
          </p:cNvPr>
          <p:cNvSpPr txBox="1"/>
          <p:nvPr/>
        </p:nvSpPr>
        <p:spPr>
          <a:xfrm>
            <a:off x="3894667" y="1179833"/>
            <a:ext cx="4454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English Curriculum: Anchor Texts</a:t>
            </a:r>
          </a:p>
        </p:txBody>
      </p:sp>
    </p:spTree>
    <p:extLst>
      <p:ext uri="{BB962C8B-B14F-4D97-AF65-F5344CB8AC3E}">
        <p14:creationId xmlns:p14="http://schemas.microsoft.com/office/powerpoint/2010/main" val="2592075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51022" y="2798514"/>
            <a:ext cx="4086578" cy="49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0933" y="1230489"/>
            <a:ext cx="1004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651022" y="191911"/>
            <a:ext cx="3578578" cy="49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894667" y="191911"/>
            <a:ext cx="4639733" cy="71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Year 5</a:t>
            </a:r>
          </a:p>
        </p:txBody>
      </p:sp>
      <p:sp>
        <p:nvSpPr>
          <p:cNvPr id="8" name="Rectangle 7"/>
          <p:cNvSpPr/>
          <p:nvPr/>
        </p:nvSpPr>
        <p:spPr>
          <a:xfrm>
            <a:off x="270933" y="191911"/>
            <a:ext cx="2630311" cy="33118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Whole Class Reading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  <a:p>
            <a:r>
              <a:rPr lang="en-GB" dirty="0" err="1">
                <a:solidFill>
                  <a:schemeClr val="tx1"/>
                </a:solidFill>
              </a:rPr>
              <a:t>Varjak</a:t>
            </a:r>
            <a:r>
              <a:rPr lang="en-GB" dirty="0">
                <a:solidFill>
                  <a:schemeClr val="tx1"/>
                </a:solidFill>
              </a:rPr>
              <a:t> Paw (SF Said)</a:t>
            </a:r>
          </a:p>
          <a:p>
            <a:r>
              <a:rPr lang="en-GB" dirty="0" err="1">
                <a:solidFill>
                  <a:schemeClr val="tx1"/>
                </a:solidFill>
              </a:rPr>
              <a:t>Mythologica</a:t>
            </a:r>
            <a:r>
              <a:rPr lang="en-GB" dirty="0">
                <a:solidFill>
                  <a:schemeClr val="tx1"/>
                </a:solidFill>
              </a:rPr>
              <a:t> (Steve Kershaw)</a:t>
            </a:r>
          </a:p>
          <a:p>
            <a:r>
              <a:rPr lang="en-GB" dirty="0">
                <a:solidFill>
                  <a:schemeClr val="tx1"/>
                </a:solidFill>
              </a:rPr>
              <a:t>Breadwinner (Deborah Ellis)</a:t>
            </a:r>
          </a:p>
          <a:p>
            <a:r>
              <a:rPr lang="en-GB" dirty="0">
                <a:solidFill>
                  <a:schemeClr val="tx1"/>
                </a:solidFill>
              </a:rPr>
              <a:t>The Midnight Fox (Betsy </a:t>
            </a:r>
            <a:r>
              <a:rPr lang="en-GB" dirty="0" err="1">
                <a:solidFill>
                  <a:schemeClr val="tx1"/>
                </a:solidFill>
              </a:rPr>
              <a:t>Byars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9" name="Rectangle 8"/>
          <p:cNvSpPr/>
          <p:nvPr/>
        </p:nvSpPr>
        <p:spPr>
          <a:xfrm>
            <a:off x="270933" y="3792588"/>
            <a:ext cx="2630311" cy="2554362"/>
          </a:xfrm>
          <a:prstGeom prst="rect">
            <a:avLst/>
          </a:prstGeom>
          <a:solidFill>
            <a:srgbClr val="E9E9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Essential Reading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Boy in the Tower (Polly Ho Yen)</a:t>
            </a:r>
          </a:p>
          <a:p>
            <a:r>
              <a:rPr lang="en-GB" dirty="0">
                <a:solidFill>
                  <a:schemeClr val="tx1"/>
                </a:solidFill>
              </a:rPr>
              <a:t>Stig of the Dump (Clive King)</a:t>
            </a:r>
          </a:p>
          <a:p>
            <a:r>
              <a:rPr lang="en-GB" dirty="0">
                <a:solidFill>
                  <a:schemeClr val="tx1"/>
                </a:solidFill>
              </a:rPr>
              <a:t>Who let the Gods Out (</a:t>
            </a:r>
            <a:r>
              <a:rPr lang="en-GB" dirty="0" err="1">
                <a:solidFill>
                  <a:schemeClr val="tx1"/>
                </a:solidFill>
              </a:rPr>
              <a:t>Mazz</a:t>
            </a:r>
            <a:r>
              <a:rPr lang="en-GB" dirty="0">
                <a:solidFill>
                  <a:schemeClr val="tx1"/>
                </a:solidFill>
              </a:rPr>
              <a:t> Evans)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33757" y="1064188"/>
            <a:ext cx="6323888" cy="411733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3747910" y="5342597"/>
            <a:ext cx="5294489" cy="116075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Home Readers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Grey &amp; Ruby Book Bands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477020" y="685821"/>
            <a:ext cx="2477910" cy="214234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Traditional Tales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Rapunzel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The Enormous Turnip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77022" y="3078052"/>
            <a:ext cx="2477908" cy="3268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Other Recommended Reads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Coming to England (Floella Benjamin)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Wolf Wilder (Katherine </a:t>
            </a:r>
            <a:r>
              <a:rPr lang="en-GB" dirty="0" err="1">
                <a:solidFill>
                  <a:schemeClr val="tx1"/>
                </a:solidFill>
              </a:rPr>
              <a:t>Rundell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Check out the class library.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7BEDC40-5AD7-0D13-553D-FD36D064A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662005"/>
              </p:ext>
            </p:extLst>
          </p:nvPr>
        </p:nvGraphicFramePr>
        <p:xfrm>
          <a:off x="3143955" y="1904457"/>
          <a:ext cx="6141156" cy="223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3526">
                  <a:extLst>
                    <a:ext uri="{9D8B030D-6E8A-4147-A177-3AD203B41FA5}">
                      <a16:colId xmlns:a16="http://schemas.microsoft.com/office/drawing/2014/main" val="21568244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3201774262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4099719622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250791717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3695228849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12721761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Autumn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Autumn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Spring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Spring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Summer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Summer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6384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Beowulf By Michael Morpurgo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Oliver Twist by Charles Dickens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 CB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Film Narrative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Avengers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Enormous Turnip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Twits – Plays for children by Roald Dahl.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Persuasive Writing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3226347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Magic Box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fontAlgn="t"/>
                      <a:br>
                        <a:rPr lang="en-GB" sz="1100" dirty="0">
                          <a:effectLst/>
                          <a:latin typeface="+mn-lt"/>
                        </a:rPr>
                      </a:b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Instructions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Gaming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Owl and the Pussycat by Edward Lear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War Horse by Michael Morpurgo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Journey to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Jo’burg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by Beverley Naidoo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Chocolate Cake by Michael Rosen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42127934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0A8DBB6-1C68-56B5-9BC6-836DF0C3B2A7}"/>
              </a:ext>
            </a:extLst>
          </p:cNvPr>
          <p:cNvSpPr txBox="1"/>
          <p:nvPr/>
        </p:nvSpPr>
        <p:spPr>
          <a:xfrm>
            <a:off x="3894667" y="1179833"/>
            <a:ext cx="4454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English Curriculum: Anchor Texts</a:t>
            </a:r>
          </a:p>
        </p:txBody>
      </p:sp>
    </p:spTree>
    <p:extLst>
      <p:ext uri="{BB962C8B-B14F-4D97-AF65-F5344CB8AC3E}">
        <p14:creationId xmlns:p14="http://schemas.microsoft.com/office/powerpoint/2010/main" val="2365040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51022" y="2798514"/>
            <a:ext cx="4086578" cy="49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0933" y="1230489"/>
            <a:ext cx="1004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651022" y="191911"/>
            <a:ext cx="3578578" cy="49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894667" y="191911"/>
            <a:ext cx="4639733" cy="71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Year 6</a:t>
            </a:r>
          </a:p>
        </p:txBody>
      </p:sp>
      <p:sp>
        <p:nvSpPr>
          <p:cNvPr id="8" name="Rectangle 7"/>
          <p:cNvSpPr/>
          <p:nvPr/>
        </p:nvSpPr>
        <p:spPr>
          <a:xfrm>
            <a:off x="270933" y="191911"/>
            <a:ext cx="2630311" cy="33118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Whole Class Reading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Holes (Louis Sachar)</a:t>
            </a:r>
          </a:p>
          <a:p>
            <a:r>
              <a:rPr lang="en-GB" dirty="0">
                <a:solidFill>
                  <a:schemeClr val="tx1"/>
                </a:solidFill>
              </a:rPr>
              <a:t>Wonder (R J Palacio)</a:t>
            </a:r>
          </a:p>
          <a:p>
            <a:r>
              <a:rPr lang="en-GB" dirty="0">
                <a:solidFill>
                  <a:schemeClr val="tx1"/>
                </a:solidFill>
              </a:rPr>
              <a:t>The Boy in the Striped Pyjamas (John Boyne)</a:t>
            </a:r>
          </a:p>
          <a:p>
            <a:r>
              <a:rPr lang="en-GB" dirty="0">
                <a:solidFill>
                  <a:schemeClr val="tx1"/>
                </a:solidFill>
              </a:rPr>
              <a:t>The Diary of a Young Girl (Anne Frank)</a:t>
            </a:r>
          </a:p>
        </p:txBody>
      </p:sp>
      <p:sp>
        <p:nvSpPr>
          <p:cNvPr id="9" name="Rectangle 8"/>
          <p:cNvSpPr/>
          <p:nvPr/>
        </p:nvSpPr>
        <p:spPr>
          <a:xfrm>
            <a:off x="270933" y="3792588"/>
            <a:ext cx="2630311" cy="2554362"/>
          </a:xfrm>
          <a:prstGeom prst="rect">
            <a:avLst/>
          </a:prstGeom>
          <a:solidFill>
            <a:srgbClr val="E9E9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Essential Reading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Lion, The Witch and the Wardrobe (C S Lewis)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Abomination (Robert </a:t>
            </a:r>
            <a:r>
              <a:rPr lang="en-GB" dirty="0" err="1">
                <a:solidFill>
                  <a:schemeClr val="tx1"/>
                </a:solidFill>
              </a:rPr>
              <a:t>Swindells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Illegal (Eoin </a:t>
            </a:r>
            <a:r>
              <a:rPr lang="en-GB" dirty="0" err="1">
                <a:solidFill>
                  <a:schemeClr val="tx1"/>
                </a:solidFill>
              </a:rPr>
              <a:t>Colfer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33757" y="1064188"/>
            <a:ext cx="6323888" cy="411733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3747910" y="5342597"/>
            <a:ext cx="5294489" cy="116075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Home Readers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Dark Blue Book Band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477020" y="685821"/>
            <a:ext cx="2477910" cy="214234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Traditional Tales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The Gingerbread Man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The Three Billy Goats Gruff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Instructions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77022" y="3078052"/>
            <a:ext cx="2477908" cy="3268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Other Recommended Reads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Goodnight Mr Tom (Michelle </a:t>
            </a:r>
            <a:r>
              <a:rPr lang="en-GB" dirty="0" err="1">
                <a:solidFill>
                  <a:schemeClr val="tx1"/>
                </a:solidFill>
              </a:rPr>
              <a:t>Magorian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Once (Morris </a:t>
            </a:r>
            <a:r>
              <a:rPr lang="en-GB" dirty="0" err="1">
                <a:solidFill>
                  <a:schemeClr val="tx1"/>
                </a:solidFill>
              </a:rPr>
              <a:t>Gleitzman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A Boy Called Hope (Lara Williamson)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Check out the class library.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7BEDC40-5AD7-0D13-553D-FD36D064A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068972"/>
              </p:ext>
            </p:extLst>
          </p:nvPr>
        </p:nvGraphicFramePr>
        <p:xfrm>
          <a:off x="3143955" y="1904457"/>
          <a:ext cx="6141156" cy="273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3526">
                  <a:extLst>
                    <a:ext uri="{9D8B030D-6E8A-4147-A177-3AD203B41FA5}">
                      <a16:colId xmlns:a16="http://schemas.microsoft.com/office/drawing/2014/main" val="21568244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3201774262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4099719622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250791717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3695228849"/>
                    </a:ext>
                  </a:extLst>
                </a:gridCol>
                <a:gridCol w="1023526">
                  <a:extLst>
                    <a:ext uri="{9D8B030D-6E8A-4147-A177-3AD203B41FA5}">
                      <a16:colId xmlns:a16="http://schemas.microsoft.com/office/drawing/2014/main" val="12721761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Autumn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Autumn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Spring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Spring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Summer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Summer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6384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Poetry: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My Life as a Pencil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Holes by Louis Sachar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Bob the Man on the Moon by Simon Bartram.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fontAlgn="t"/>
                      <a:br>
                        <a:rPr lang="en-GB" sz="1100" dirty="0">
                          <a:effectLst/>
                          <a:latin typeface="+mn-lt"/>
                        </a:rPr>
                      </a:b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Gingerbread Man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 </a:t>
                      </a:r>
                      <a:endParaRPr lang="en-GB" sz="1100" b="0" dirty="0">
                        <a:effectLst/>
                        <a:latin typeface="+mn-lt"/>
                      </a:endParaRPr>
                    </a:p>
                    <a:p>
                      <a:pPr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Diary of Anne Frank</a:t>
                      </a:r>
                      <a:endParaRPr lang="en-GB" sz="1100" b="0" dirty="0">
                        <a:effectLst/>
                        <a:latin typeface="+mn-lt"/>
                      </a:endParaRPr>
                    </a:p>
                    <a:p>
                      <a:br>
                        <a:rPr lang="en-GB" sz="1100" dirty="0"/>
                      </a:b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 rowSpan="2">
                  <a:txBody>
                    <a:bodyPr/>
                    <a:lstStyle/>
                    <a:p>
                      <a:pPr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Fiction/Non-Fiction:</a:t>
                      </a:r>
                      <a:endParaRPr lang="en-GB" sz="1100" b="0" dirty="0">
                        <a:effectLst/>
                        <a:latin typeface="+mn-lt"/>
                      </a:endParaRPr>
                    </a:p>
                    <a:p>
                      <a:pPr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Shakespeare</a:t>
                      </a:r>
                      <a:endParaRPr lang="en-GB" sz="1100" b="0" dirty="0">
                        <a:effectLst/>
                        <a:latin typeface="+mn-lt"/>
                      </a:endParaRPr>
                    </a:p>
                    <a:p>
                      <a:pPr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Macbeth</a:t>
                      </a:r>
                      <a:endParaRPr lang="en-GB" sz="1100" b="0" dirty="0">
                        <a:effectLst/>
                        <a:latin typeface="+mn-lt"/>
                      </a:endParaRPr>
                    </a:p>
                    <a:p>
                      <a:pPr algn="ctr"/>
                      <a:br>
                        <a:rPr lang="en-GB" sz="1100" dirty="0"/>
                      </a:b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3226347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Hobbit – JRR Tolkien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Home Sweet Home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fontAlgn="t"/>
                      <a:br>
                        <a:rPr lang="en-GB" sz="1100" dirty="0">
                          <a:effectLst/>
                          <a:latin typeface="+mn-lt"/>
                        </a:rPr>
                      </a:b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Non-Fiction: 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Instructions by Neil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Gaiman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fontAlgn="t"/>
                      <a:br>
                        <a:rPr lang="en-GB" sz="1100" dirty="0">
                          <a:effectLst/>
                          <a:latin typeface="+mn-lt"/>
                        </a:rPr>
                      </a:b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Fiction: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Greek Myths by Jean Menzies</a:t>
                      </a:r>
                      <a:endParaRPr lang="en-GB" sz="1100" dirty="0">
                        <a:effectLst/>
                        <a:latin typeface="+mn-lt"/>
                      </a:endParaRPr>
                    </a:p>
                    <a:p>
                      <a:pPr algn="ctr" fontAlgn="t"/>
                      <a:br>
                        <a:rPr lang="en-GB" sz="1100" dirty="0">
                          <a:effectLst/>
                          <a:latin typeface="+mn-lt"/>
                        </a:rPr>
                      </a:b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</a:rPr>
                        <a:t>SATS</a:t>
                      </a:r>
                    </a:p>
                  </a:txBody>
                  <a:tcPr marL="68580" marR="68580"/>
                </a:tc>
                <a:tc vMerge="1"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n-lt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42127934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0A8DBB6-1C68-56B5-9BC6-836DF0C3B2A7}"/>
              </a:ext>
            </a:extLst>
          </p:cNvPr>
          <p:cNvSpPr txBox="1"/>
          <p:nvPr/>
        </p:nvSpPr>
        <p:spPr>
          <a:xfrm>
            <a:off x="3894667" y="1179833"/>
            <a:ext cx="4454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English Curriculum: Anchor Texts</a:t>
            </a:r>
          </a:p>
        </p:txBody>
      </p:sp>
    </p:spTree>
    <p:extLst>
      <p:ext uri="{BB962C8B-B14F-4D97-AF65-F5344CB8AC3E}">
        <p14:creationId xmlns:p14="http://schemas.microsoft.com/office/powerpoint/2010/main" val="356609747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1020</TotalTime>
  <Words>1354</Words>
  <Application>Microsoft Office PowerPoint</Application>
  <PresentationFormat>Widescreen</PresentationFormat>
  <Paragraphs>359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</dc:creator>
  <cp:lastModifiedBy>Bryan Fewtrell</cp:lastModifiedBy>
  <cp:revision>27</cp:revision>
  <cp:lastPrinted>2022-09-15T13:35:42Z</cp:lastPrinted>
  <dcterms:created xsi:type="dcterms:W3CDTF">2022-02-11T09:47:22Z</dcterms:created>
  <dcterms:modified xsi:type="dcterms:W3CDTF">2025-09-12T06:51:22Z</dcterms:modified>
</cp:coreProperties>
</file>